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259" r:id="rId3"/>
    <p:sldId id="260" r:id="rId4"/>
    <p:sldId id="262" r:id="rId5"/>
    <p:sldId id="263" r:id="rId6"/>
    <p:sldId id="261" r:id="rId7"/>
    <p:sldId id="264" r:id="rId8"/>
    <p:sldId id="265"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68" d="100"/>
          <a:sy n="68" d="100"/>
        </p:scale>
        <p:origin x="792"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595EF-D8BA-4828-9B18-CC1914904D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9E03C14-AE7B-48FD-B2C6-532A54DF71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D88F0DE-0323-4880-9C42-47788197D82D}"/>
              </a:ext>
            </a:extLst>
          </p:cNvPr>
          <p:cNvSpPr>
            <a:spLocks noGrp="1"/>
          </p:cNvSpPr>
          <p:nvPr>
            <p:ph type="dt" sz="half" idx="10"/>
          </p:nvPr>
        </p:nvSpPr>
        <p:spPr/>
        <p:txBody>
          <a:bodyPr/>
          <a:lstStyle/>
          <a:p>
            <a:fld id="{1DFBDFD0-06A0-44F8-83AA-30CAC13BF942}" type="datetimeFigureOut">
              <a:rPr lang="en-US" smtClean="0"/>
              <a:t>12/1/2017</a:t>
            </a:fld>
            <a:endParaRPr lang="en-US"/>
          </a:p>
        </p:txBody>
      </p:sp>
      <p:sp>
        <p:nvSpPr>
          <p:cNvPr id="5" name="Footer Placeholder 4">
            <a:extLst>
              <a:ext uri="{FF2B5EF4-FFF2-40B4-BE49-F238E27FC236}">
                <a16:creationId xmlns:a16="http://schemas.microsoft.com/office/drawing/2014/main" id="{728C43B8-F8FB-44BA-BA80-BFEDED1A91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5680E1-013B-46AA-A7FD-3276E7213A9A}"/>
              </a:ext>
            </a:extLst>
          </p:cNvPr>
          <p:cNvSpPr>
            <a:spLocks noGrp="1"/>
          </p:cNvSpPr>
          <p:nvPr>
            <p:ph type="sldNum" sz="quarter" idx="12"/>
          </p:nvPr>
        </p:nvSpPr>
        <p:spPr/>
        <p:txBody>
          <a:bodyPr/>
          <a:lstStyle/>
          <a:p>
            <a:fld id="{6FCF8B60-AD9C-4849-803A-FA8C457AB1DB}" type="slidenum">
              <a:rPr lang="en-US" smtClean="0"/>
              <a:t>‹#›</a:t>
            </a:fld>
            <a:endParaRPr lang="en-US"/>
          </a:p>
        </p:txBody>
      </p:sp>
    </p:spTree>
    <p:extLst>
      <p:ext uri="{BB962C8B-B14F-4D97-AF65-F5344CB8AC3E}">
        <p14:creationId xmlns:p14="http://schemas.microsoft.com/office/powerpoint/2010/main" val="494219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93062-284D-4658-BC3D-61546D45D8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AF2600-74CE-4AAC-9399-B402A5F31E6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6ADCA1-5FD6-4BCB-8FD0-EEED0D1EBBFA}"/>
              </a:ext>
            </a:extLst>
          </p:cNvPr>
          <p:cNvSpPr>
            <a:spLocks noGrp="1"/>
          </p:cNvSpPr>
          <p:nvPr>
            <p:ph type="dt" sz="half" idx="10"/>
          </p:nvPr>
        </p:nvSpPr>
        <p:spPr/>
        <p:txBody>
          <a:bodyPr/>
          <a:lstStyle/>
          <a:p>
            <a:fld id="{1DFBDFD0-06A0-44F8-83AA-30CAC13BF942}" type="datetimeFigureOut">
              <a:rPr lang="en-US" smtClean="0"/>
              <a:t>12/1/2017</a:t>
            </a:fld>
            <a:endParaRPr lang="en-US"/>
          </a:p>
        </p:txBody>
      </p:sp>
      <p:sp>
        <p:nvSpPr>
          <p:cNvPr id="5" name="Footer Placeholder 4">
            <a:extLst>
              <a:ext uri="{FF2B5EF4-FFF2-40B4-BE49-F238E27FC236}">
                <a16:creationId xmlns:a16="http://schemas.microsoft.com/office/drawing/2014/main" id="{B8590F6D-7561-43F3-BFEA-1EE99D8D5F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C4143B-690E-4268-9069-D2B8F431457A}"/>
              </a:ext>
            </a:extLst>
          </p:cNvPr>
          <p:cNvSpPr>
            <a:spLocks noGrp="1"/>
          </p:cNvSpPr>
          <p:nvPr>
            <p:ph type="sldNum" sz="quarter" idx="12"/>
          </p:nvPr>
        </p:nvSpPr>
        <p:spPr/>
        <p:txBody>
          <a:bodyPr/>
          <a:lstStyle/>
          <a:p>
            <a:fld id="{6FCF8B60-AD9C-4849-803A-FA8C457AB1DB}" type="slidenum">
              <a:rPr lang="en-US" smtClean="0"/>
              <a:t>‹#›</a:t>
            </a:fld>
            <a:endParaRPr lang="en-US"/>
          </a:p>
        </p:txBody>
      </p:sp>
    </p:spTree>
    <p:extLst>
      <p:ext uri="{BB962C8B-B14F-4D97-AF65-F5344CB8AC3E}">
        <p14:creationId xmlns:p14="http://schemas.microsoft.com/office/powerpoint/2010/main" val="1150980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FB81B-2453-427B-BA0C-C204CB0489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0CE0314-193C-46D1-B2D5-D4EF4079D0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040BEF1-C419-4416-A0BB-1781F03AB5B6}"/>
              </a:ext>
            </a:extLst>
          </p:cNvPr>
          <p:cNvSpPr>
            <a:spLocks noGrp="1"/>
          </p:cNvSpPr>
          <p:nvPr>
            <p:ph type="dt" sz="half" idx="10"/>
          </p:nvPr>
        </p:nvSpPr>
        <p:spPr/>
        <p:txBody>
          <a:bodyPr/>
          <a:lstStyle/>
          <a:p>
            <a:fld id="{1DFBDFD0-06A0-44F8-83AA-30CAC13BF942}" type="datetimeFigureOut">
              <a:rPr lang="en-US" smtClean="0"/>
              <a:t>12/1/2017</a:t>
            </a:fld>
            <a:endParaRPr lang="en-US"/>
          </a:p>
        </p:txBody>
      </p:sp>
      <p:sp>
        <p:nvSpPr>
          <p:cNvPr id="5" name="Footer Placeholder 4">
            <a:extLst>
              <a:ext uri="{FF2B5EF4-FFF2-40B4-BE49-F238E27FC236}">
                <a16:creationId xmlns:a16="http://schemas.microsoft.com/office/drawing/2014/main" id="{ECE651D5-1CF4-4036-8912-25F744336C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FE554D-052B-4E33-826B-B0AED70BE23D}"/>
              </a:ext>
            </a:extLst>
          </p:cNvPr>
          <p:cNvSpPr>
            <a:spLocks noGrp="1"/>
          </p:cNvSpPr>
          <p:nvPr>
            <p:ph type="sldNum" sz="quarter" idx="12"/>
          </p:nvPr>
        </p:nvSpPr>
        <p:spPr/>
        <p:txBody>
          <a:bodyPr/>
          <a:lstStyle/>
          <a:p>
            <a:fld id="{6FCF8B60-AD9C-4849-803A-FA8C457AB1DB}" type="slidenum">
              <a:rPr lang="en-US" smtClean="0"/>
              <a:t>‹#›</a:t>
            </a:fld>
            <a:endParaRPr lang="en-US"/>
          </a:p>
        </p:txBody>
      </p:sp>
    </p:spTree>
    <p:extLst>
      <p:ext uri="{BB962C8B-B14F-4D97-AF65-F5344CB8AC3E}">
        <p14:creationId xmlns:p14="http://schemas.microsoft.com/office/powerpoint/2010/main" val="1114744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597FA-41D6-4B41-9B56-51C0611257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12605A-3D6E-43C0-8294-CFCB21478BB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449764E-CF56-4B0F-9346-DFC874D3355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8789622-F6D6-4297-83C2-41EE8D871DFC}"/>
              </a:ext>
            </a:extLst>
          </p:cNvPr>
          <p:cNvSpPr>
            <a:spLocks noGrp="1"/>
          </p:cNvSpPr>
          <p:nvPr>
            <p:ph type="dt" sz="half" idx="10"/>
          </p:nvPr>
        </p:nvSpPr>
        <p:spPr/>
        <p:txBody>
          <a:bodyPr/>
          <a:lstStyle/>
          <a:p>
            <a:fld id="{1DFBDFD0-06A0-44F8-83AA-30CAC13BF942}" type="datetimeFigureOut">
              <a:rPr lang="en-US" smtClean="0"/>
              <a:t>12/1/2017</a:t>
            </a:fld>
            <a:endParaRPr lang="en-US"/>
          </a:p>
        </p:txBody>
      </p:sp>
      <p:sp>
        <p:nvSpPr>
          <p:cNvPr id="6" name="Footer Placeholder 5">
            <a:extLst>
              <a:ext uri="{FF2B5EF4-FFF2-40B4-BE49-F238E27FC236}">
                <a16:creationId xmlns:a16="http://schemas.microsoft.com/office/drawing/2014/main" id="{B5D30A30-9440-41E7-AC02-97304FB36E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829160-1810-4651-827C-6BD466F9AFCE}"/>
              </a:ext>
            </a:extLst>
          </p:cNvPr>
          <p:cNvSpPr>
            <a:spLocks noGrp="1"/>
          </p:cNvSpPr>
          <p:nvPr>
            <p:ph type="sldNum" sz="quarter" idx="12"/>
          </p:nvPr>
        </p:nvSpPr>
        <p:spPr/>
        <p:txBody>
          <a:bodyPr/>
          <a:lstStyle/>
          <a:p>
            <a:fld id="{6FCF8B60-AD9C-4849-803A-FA8C457AB1DB}" type="slidenum">
              <a:rPr lang="en-US" smtClean="0"/>
              <a:t>‹#›</a:t>
            </a:fld>
            <a:endParaRPr lang="en-US"/>
          </a:p>
        </p:txBody>
      </p:sp>
    </p:spTree>
    <p:extLst>
      <p:ext uri="{BB962C8B-B14F-4D97-AF65-F5344CB8AC3E}">
        <p14:creationId xmlns:p14="http://schemas.microsoft.com/office/powerpoint/2010/main" val="2574866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30833-28E1-44C9-8064-CA8F7B540AD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AC367C3-5BAA-4476-AF24-91255D95AB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A2475F4-D388-4F36-8BC7-8F9E8275E37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3CAC1C-F4D9-4C28-8437-FE98BC25DE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BBC964A-292F-47BD-B73E-1D66D65552F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E4AFBB4-D9D0-41BF-9CF9-E9E8A92425D3}"/>
              </a:ext>
            </a:extLst>
          </p:cNvPr>
          <p:cNvSpPr>
            <a:spLocks noGrp="1"/>
          </p:cNvSpPr>
          <p:nvPr>
            <p:ph type="dt" sz="half" idx="10"/>
          </p:nvPr>
        </p:nvSpPr>
        <p:spPr/>
        <p:txBody>
          <a:bodyPr/>
          <a:lstStyle/>
          <a:p>
            <a:fld id="{1DFBDFD0-06A0-44F8-83AA-30CAC13BF942}" type="datetimeFigureOut">
              <a:rPr lang="en-US" smtClean="0"/>
              <a:t>12/1/2017</a:t>
            </a:fld>
            <a:endParaRPr lang="en-US"/>
          </a:p>
        </p:txBody>
      </p:sp>
      <p:sp>
        <p:nvSpPr>
          <p:cNvPr id="8" name="Footer Placeholder 7">
            <a:extLst>
              <a:ext uri="{FF2B5EF4-FFF2-40B4-BE49-F238E27FC236}">
                <a16:creationId xmlns:a16="http://schemas.microsoft.com/office/drawing/2014/main" id="{EF98737A-5A24-4ED2-83A0-BDA9F654206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D5AF952-8839-4F1C-B0FB-B40ED358209A}"/>
              </a:ext>
            </a:extLst>
          </p:cNvPr>
          <p:cNvSpPr>
            <a:spLocks noGrp="1"/>
          </p:cNvSpPr>
          <p:nvPr>
            <p:ph type="sldNum" sz="quarter" idx="12"/>
          </p:nvPr>
        </p:nvSpPr>
        <p:spPr/>
        <p:txBody>
          <a:bodyPr/>
          <a:lstStyle/>
          <a:p>
            <a:fld id="{6FCF8B60-AD9C-4849-803A-FA8C457AB1DB}" type="slidenum">
              <a:rPr lang="en-US" smtClean="0"/>
              <a:t>‹#›</a:t>
            </a:fld>
            <a:endParaRPr lang="en-US"/>
          </a:p>
        </p:txBody>
      </p:sp>
    </p:spTree>
    <p:extLst>
      <p:ext uri="{BB962C8B-B14F-4D97-AF65-F5344CB8AC3E}">
        <p14:creationId xmlns:p14="http://schemas.microsoft.com/office/powerpoint/2010/main" val="2282780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9A576-BC5F-46D9-8634-98076E742A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2EB283-C96B-41D6-ABCA-196E6554AB8B}"/>
              </a:ext>
            </a:extLst>
          </p:cNvPr>
          <p:cNvSpPr>
            <a:spLocks noGrp="1"/>
          </p:cNvSpPr>
          <p:nvPr>
            <p:ph type="dt" sz="half" idx="10"/>
          </p:nvPr>
        </p:nvSpPr>
        <p:spPr/>
        <p:txBody>
          <a:bodyPr/>
          <a:lstStyle/>
          <a:p>
            <a:fld id="{1DFBDFD0-06A0-44F8-83AA-30CAC13BF942}" type="datetimeFigureOut">
              <a:rPr lang="en-US" smtClean="0"/>
              <a:t>12/1/2017</a:t>
            </a:fld>
            <a:endParaRPr lang="en-US"/>
          </a:p>
        </p:txBody>
      </p:sp>
      <p:sp>
        <p:nvSpPr>
          <p:cNvPr id="4" name="Footer Placeholder 3">
            <a:extLst>
              <a:ext uri="{FF2B5EF4-FFF2-40B4-BE49-F238E27FC236}">
                <a16:creationId xmlns:a16="http://schemas.microsoft.com/office/drawing/2014/main" id="{A6BD78DB-63B7-439E-8348-CB6A9F009FB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A7D862C-6407-4CAC-BEAB-86A84C529BE6}"/>
              </a:ext>
            </a:extLst>
          </p:cNvPr>
          <p:cNvSpPr>
            <a:spLocks noGrp="1"/>
          </p:cNvSpPr>
          <p:nvPr>
            <p:ph type="sldNum" sz="quarter" idx="12"/>
          </p:nvPr>
        </p:nvSpPr>
        <p:spPr/>
        <p:txBody>
          <a:bodyPr/>
          <a:lstStyle/>
          <a:p>
            <a:fld id="{6FCF8B60-AD9C-4849-803A-FA8C457AB1DB}" type="slidenum">
              <a:rPr lang="en-US" smtClean="0"/>
              <a:t>‹#›</a:t>
            </a:fld>
            <a:endParaRPr lang="en-US"/>
          </a:p>
        </p:txBody>
      </p:sp>
    </p:spTree>
    <p:extLst>
      <p:ext uri="{BB962C8B-B14F-4D97-AF65-F5344CB8AC3E}">
        <p14:creationId xmlns:p14="http://schemas.microsoft.com/office/powerpoint/2010/main" val="4272025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36988F-326F-4CC9-BE71-0198200A953B}"/>
              </a:ext>
            </a:extLst>
          </p:cNvPr>
          <p:cNvSpPr>
            <a:spLocks noGrp="1"/>
          </p:cNvSpPr>
          <p:nvPr>
            <p:ph type="dt" sz="half" idx="10"/>
          </p:nvPr>
        </p:nvSpPr>
        <p:spPr/>
        <p:txBody>
          <a:bodyPr/>
          <a:lstStyle/>
          <a:p>
            <a:fld id="{1DFBDFD0-06A0-44F8-83AA-30CAC13BF942}" type="datetimeFigureOut">
              <a:rPr lang="en-US" smtClean="0"/>
              <a:t>12/1/2017</a:t>
            </a:fld>
            <a:endParaRPr lang="en-US"/>
          </a:p>
        </p:txBody>
      </p:sp>
      <p:sp>
        <p:nvSpPr>
          <p:cNvPr id="3" name="Footer Placeholder 2">
            <a:extLst>
              <a:ext uri="{FF2B5EF4-FFF2-40B4-BE49-F238E27FC236}">
                <a16:creationId xmlns:a16="http://schemas.microsoft.com/office/drawing/2014/main" id="{0E09BE06-F644-428F-BFC4-D935C60AF65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477F784-68D7-4A5C-855F-E90B56DEA904}"/>
              </a:ext>
            </a:extLst>
          </p:cNvPr>
          <p:cNvSpPr>
            <a:spLocks noGrp="1"/>
          </p:cNvSpPr>
          <p:nvPr>
            <p:ph type="sldNum" sz="quarter" idx="12"/>
          </p:nvPr>
        </p:nvSpPr>
        <p:spPr/>
        <p:txBody>
          <a:bodyPr/>
          <a:lstStyle/>
          <a:p>
            <a:fld id="{6FCF8B60-AD9C-4849-803A-FA8C457AB1DB}" type="slidenum">
              <a:rPr lang="en-US" smtClean="0"/>
              <a:t>‹#›</a:t>
            </a:fld>
            <a:endParaRPr lang="en-US"/>
          </a:p>
        </p:txBody>
      </p:sp>
    </p:spTree>
    <p:extLst>
      <p:ext uri="{BB962C8B-B14F-4D97-AF65-F5344CB8AC3E}">
        <p14:creationId xmlns:p14="http://schemas.microsoft.com/office/powerpoint/2010/main" val="3270658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61407-5FEE-4738-A447-BAF22F3715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1AF039B-8ABE-4C41-824D-FA4E54F5D2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3E4F85-3C7A-400C-8E6D-FBF75025DB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8C2978C-3B5C-4083-8ECA-790F77892262}"/>
              </a:ext>
            </a:extLst>
          </p:cNvPr>
          <p:cNvSpPr>
            <a:spLocks noGrp="1"/>
          </p:cNvSpPr>
          <p:nvPr>
            <p:ph type="dt" sz="half" idx="10"/>
          </p:nvPr>
        </p:nvSpPr>
        <p:spPr/>
        <p:txBody>
          <a:bodyPr/>
          <a:lstStyle/>
          <a:p>
            <a:fld id="{1DFBDFD0-06A0-44F8-83AA-30CAC13BF942}" type="datetimeFigureOut">
              <a:rPr lang="en-US" smtClean="0"/>
              <a:t>12/1/2017</a:t>
            </a:fld>
            <a:endParaRPr lang="en-US"/>
          </a:p>
        </p:txBody>
      </p:sp>
      <p:sp>
        <p:nvSpPr>
          <p:cNvPr id="6" name="Footer Placeholder 5">
            <a:extLst>
              <a:ext uri="{FF2B5EF4-FFF2-40B4-BE49-F238E27FC236}">
                <a16:creationId xmlns:a16="http://schemas.microsoft.com/office/drawing/2014/main" id="{20F2212F-69AE-4744-8700-8BA497219A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CA51BA-6B59-48A9-A443-CD755818ED04}"/>
              </a:ext>
            </a:extLst>
          </p:cNvPr>
          <p:cNvSpPr>
            <a:spLocks noGrp="1"/>
          </p:cNvSpPr>
          <p:nvPr>
            <p:ph type="sldNum" sz="quarter" idx="12"/>
          </p:nvPr>
        </p:nvSpPr>
        <p:spPr/>
        <p:txBody>
          <a:bodyPr/>
          <a:lstStyle/>
          <a:p>
            <a:fld id="{6FCF8B60-AD9C-4849-803A-FA8C457AB1DB}" type="slidenum">
              <a:rPr lang="en-US" smtClean="0"/>
              <a:t>‹#›</a:t>
            </a:fld>
            <a:endParaRPr lang="en-US"/>
          </a:p>
        </p:txBody>
      </p:sp>
    </p:spTree>
    <p:extLst>
      <p:ext uri="{BB962C8B-B14F-4D97-AF65-F5344CB8AC3E}">
        <p14:creationId xmlns:p14="http://schemas.microsoft.com/office/powerpoint/2010/main" val="4222284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34D54-EFC1-4C4D-A06D-6F85C7AFCE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17B933E-606C-49E0-A657-C3B4D782E5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99C94A0-6020-465F-A6EE-6104B98FF8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445DCED-942D-4A82-9187-6E47F9B2EE38}"/>
              </a:ext>
            </a:extLst>
          </p:cNvPr>
          <p:cNvSpPr>
            <a:spLocks noGrp="1"/>
          </p:cNvSpPr>
          <p:nvPr>
            <p:ph type="dt" sz="half" idx="10"/>
          </p:nvPr>
        </p:nvSpPr>
        <p:spPr/>
        <p:txBody>
          <a:bodyPr/>
          <a:lstStyle/>
          <a:p>
            <a:fld id="{1DFBDFD0-06A0-44F8-83AA-30CAC13BF942}" type="datetimeFigureOut">
              <a:rPr lang="en-US" smtClean="0"/>
              <a:t>12/1/2017</a:t>
            </a:fld>
            <a:endParaRPr lang="en-US"/>
          </a:p>
        </p:txBody>
      </p:sp>
      <p:sp>
        <p:nvSpPr>
          <p:cNvPr id="6" name="Footer Placeholder 5">
            <a:extLst>
              <a:ext uri="{FF2B5EF4-FFF2-40B4-BE49-F238E27FC236}">
                <a16:creationId xmlns:a16="http://schemas.microsoft.com/office/drawing/2014/main" id="{9E388BC0-4D82-4A44-9B21-82851BE915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CDB14E-CECF-421E-90D7-8ECEB8AA52B2}"/>
              </a:ext>
            </a:extLst>
          </p:cNvPr>
          <p:cNvSpPr>
            <a:spLocks noGrp="1"/>
          </p:cNvSpPr>
          <p:nvPr>
            <p:ph type="sldNum" sz="quarter" idx="12"/>
          </p:nvPr>
        </p:nvSpPr>
        <p:spPr/>
        <p:txBody>
          <a:bodyPr/>
          <a:lstStyle/>
          <a:p>
            <a:fld id="{6FCF8B60-AD9C-4849-803A-FA8C457AB1DB}" type="slidenum">
              <a:rPr lang="en-US" smtClean="0"/>
              <a:t>‹#›</a:t>
            </a:fld>
            <a:endParaRPr lang="en-US"/>
          </a:p>
        </p:txBody>
      </p:sp>
    </p:spTree>
    <p:extLst>
      <p:ext uri="{BB962C8B-B14F-4D97-AF65-F5344CB8AC3E}">
        <p14:creationId xmlns:p14="http://schemas.microsoft.com/office/powerpoint/2010/main" val="4097374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C249F-6047-4A30-BAFE-CE84C66FE36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BE2B74-3363-46BE-9F49-CC4FCE7D00F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92310-65C1-42FF-88A9-A9F591EE9354}"/>
              </a:ext>
            </a:extLst>
          </p:cNvPr>
          <p:cNvSpPr>
            <a:spLocks noGrp="1"/>
          </p:cNvSpPr>
          <p:nvPr>
            <p:ph type="dt" sz="half" idx="10"/>
          </p:nvPr>
        </p:nvSpPr>
        <p:spPr/>
        <p:txBody>
          <a:bodyPr/>
          <a:lstStyle/>
          <a:p>
            <a:fld id="{1DFBDFD0-06A0-44F8-83AA-30CAC13BF942}" type="datetimeFigureOut">
              <a:rPr lang="en-US" smtClean="0"/>
              <a:t>12/1/2017</a:t>
            </a:fld>
            <a:endParaRPr lang="en-US"/>
          </a:p>
        </p:txBody>
      </p:sp>
      <p:sp>
        <p:nvSpPr>
          <p:cNvPr id="5" name="Footer Placeholder 4">
            <a:extLst>
              <a:ext uri="{FF2B5EF4-FFF2-40B4-BE49-F238E27FC236}">
                <a16:creationId xmlns:a16="http://schemas.microsoft.com/office/drawing/2014/main" id="{094DEB1C-710E-4707-A5CB-372756EB96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C1A086-B5AF-4D76-88DF-2F2C96428351}"/>
              </a:ext>
            </a:extLst>
          </p:cNvPr>
          <p:cNvSpPr>
            <a:spLocks noGrp="1"/>
          </p:cNvSpPr>
          <p:nvPr>
            <p:ph type="sldNum" sz="quarter" idx="12"/>
          </p:nvPr>
        </p:nvSpPr>
        <p:spPr/>
        <p:txBody>
          <a:bodyPr/>
          <a:lstStyle/>
          <a:p>
            <a:fld id="{6FCF8B60-AD9C-4849-803A-FA8C457AB1DB}" type="slidenum">
              <a:rPr lang="en-US" smtClean="0"/>
              <a:t>‹#›</a:t>
            </a:fld>
            <a:endParaRPr lang="en-US"/>
          </a:p>
        </p:txBody>
      </p:sp>
    </p:spTree>
    <p:extLst>
      <p:ext uri="{BB962C8B-B14F-4D97-AF65-F5344CB8AC3E}">
        <p14:creationId xmlns:p14="http://schemas.microsoft.com/office/powerpoint/2010/main" val="332487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1CB17E-459E-4490-97D5-A1BC36DC09B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48A843-593C-47EA-A3CA-A9F39E2F88E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445E81-66D0-40C8-B933-267477CAA0FF}"/>
              </a:ext>
            </a:extLst>
          </p:cNvPr>
          <p:cNvSpPr>
            <a:spLocks noGrp="1"/>
          </p:cNvSpPr>
          <p:nvPr>
            <p:ph type="dt" sz="half" idx="10"/>
          </p:nvPr>
        </p:nvSpPr>
        <p:spPr/>
        <p:txBody>
          <a:bodyPr/>
          <a:lstStyle/>
          <a:p>
            <a:fld id="{1DFBDFD0-06A0-44F8-83AA-30CAC13BF942}" type="datetimeFigureOut">
              <a:rPr lang="en-US" smtClean="0"/>
              <a:t>12/1/2017</a:t>
            </a:fld>
            <a:endParaRPr lang="en-US"/>
          </a:p>
        </p:txBody>
      </p:sp>
      <p:sp>
        <p:nvSpPr>
          <p:cNvPr id="5" name="Footer Placeholder 4">
            <a:extLst>
              <a:ext uri="{FF2B5EF4-FFF2-40B4-BE49-F238E27FC236}">
                <a16:creationId xmlns:a16="http://schemas.microsoft.com/office/drawing/2014/main" id="{846F0DF6-86A6-421B-8187-137C6A2337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6A178E-A091-4975-BBA3-5FC03C454DB0}"/>
              </a:ext>
            </a:extLst>
          </p:cNvPr>
          <p:cNvSpPr>
            <a:spLocks noGrp="1"/>
          </p:cNvSpPr>
          <p:nvPr>
            <p:ph type="sldNum" sz="quarter" idx="12"/>
          </p:nvPr>
        </p:nvSpPr>
        <p:spPr/>
        <p:txBody>
          <a:bodyPr/>
          <a:lstStyle/>
          <a:p>
            <a:fld id="{6FCF8B60-AD9C-4849-803A-FA8C457AB1DB}" type="slidenum">
              <a:rPr lang="en-US" smtClean="0"/>
              <a:t>‹#›</a:t>
            </a:fld>
            <a:endParaRPr lang="en-US"/>
          </a:p>
        </p:txBody>
      </p:sp>
    </p:spTree>
    <p:extLst>
      <p:ext uri="{BB962C8B-B14F-4D97-AF65-F5344CB8AC3E}">
        <p14:creationId xmlns:p14="http://schemas.microsoft.com/office/powerpoint/2010/main" val="2287046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FBEFB5-3498-483C-A325-A6F67ABDD8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24F2F4E-3EFC-4DC3-96E3-19F6A76D53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C0EC84-3909-442B-B95D-9413EA6F59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BDFD0-06A0-44F8-83AA-30CAC13BF942}" type="datetimeFigureOut">
              <a:rPr lang="en-US" smtClean="0"/>
              <a:t>12/1/2017</a:t>
            </a:fld>
            <a:endParaRPr lang="en-US"/>
          </a:p>
        </p:txBody>
      </p:sp>
      <p:sp>
        <p:nvSpPr>
          <p:cNvPr id="5" name="Footer Placeholder 4">
            <a:extLst>
              <a:ext uri="{FF2B5EF4-FFF2-40B4-BE49-F238E27FC236}">
                <a16:creationId xmlns:a16="http://schemas.microsoft.com/office/drawing/2014/main" id="{128F24C3-9140-46EE-8DCC-A3988586A8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F76AC2D-BE87-437A-8E82-9511C3B6CA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CF8B60-AD9C-4849-803A-FA8C457AB1DB}" type="slidenum">
              <a:rPr lang="en-US" smtClean="0"/>
              <a:t>‹#›</a:t>
            </a:fld>
            <a:endParaRPr lang="en-US"/>
          </a:p>
        </p:txBody>
      </p:sp>
    </p:spTree>
    <p:extLst>
      <p:ext uri="{BB962C8B-B14F-4D97-AF65-F5344CB8AC3E}">
        <p14:creationId xmlns:p14="http://schemas.microsoft.com/office/powerpoint/2010/main" val="18245416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DE56E-78D0-43CB-B803-FA446DD1B02F}"/>
              </a:ext>
            </a:extLst>
          </p:cNvPr>
          <p:cNvSpPr>
            <a:spLocks noGrp="1"/>
          </p:cNvSpPr>
          <p:nvPr>
            <p:ph type="title"/>
          </p:nvPr>
        </p:nvSpPr>
        <p:spPr>
          <a:xfrm>
            <a:off x="838200" y="365125"/>
            <a:ext cx="10515600" cy="549275"/>
          </a:xfrm>
        </p:spPr>
        <p:txBody>
          <a:bodyPr>
            <a:normAutofit fontScale="90000"/>
          </a:bodyPr>
          <a:lstStyle/>
          <a:p>
            <a:r>
              <a:rPr lang="en-US" dirty="0"/>
              <a:t>Schedule </a:t>
            </a:r>
          </a:p>
        </p:txBody>
      </p:sp>
      <p:graphicFrame>
        <p:nvGraphicFramePr>
          <p:cNvPr id="5" name="Content Placeholder 4">
            <a:extLst>
              <a:ext uri="{FF2B5EF4-FFF2-40B4-BE49-F238E27FC236}">
                <a16:creationId xmlns:a16="http://schemas.microsoft.com/office/drawing/2014/main" id="{295DC8C5-C3EE-4D98-8845-A4A1DCAE33C8}"/>
              </a:ext>
            </a:extLst>
          </p:cNvPr>
          <p:cNvGraphicFramePr>
            <a:graphicFrameLocks noGrp="1"/>
          </p:cNvGraphicFramePr>
          <p:nvPr>
            <p:ph idx="1"/>
            <p:extLst/>
          </p:nvPr>
        </p:nvGraphicFramePr>
        <p:xfrm>
          <a:off x="717756" y="365125"/>
          <a:ext cx="10785986" cy="5289535"/>
        </p:xfrm>
        <a:graphic>
          <a:graphicData uri="http://schemas.openxmlformats.org/drawingml/2006/table">
            <a:tbl>
              <a:tblPr firstRow="1" firstCol="1" bandRow="1">
                <a:tableStyleId>{5C22544A-7EE6-4342-B048-85BDC9FD1C3A}</a:tableStyleId>
              </a:tblPr>
              <a:tblGrid>
                <a:gridCol w="1170468">
                  <a:extLst>
                    <a:ext uri="{9D8B030D-6E8A-4147-A177-3AD203B41FA5}">
                      <a16:colId xmlns:a16="http://schemas.microsoft.com/office/drawing/2014/main" val="3809953385"/>
                    </a:ext>
                  </a:extLst>
                </a:gridCol>
                <a:gridCol w="3041287">
                  <a:extLst>
                    <a:ext uri="{9D8B030D-6E8A-4147-A177-3AD203B41FA5}">
                      <a16:colId xmlns:a16="http://schemas.microsoft.com/office/drawing/2014/main" val="3357070659"/>
                    </a:ext>
                  </a:extLst>
                </a:gridCol>
                <a:gridCol w="3575128">
                  <a:extLst>
                    <a:ext uri="{9D8B030D-6E8A-4147-A177-3AD203B41FA5}">
                      <a16:colId xmlns:a16="http://schemas.microsoft.com/office/drawing/2014/main" val="1850241158"/>
                    </a:ext>
                  </a:extLst>
                </a:gridCol>
                <a:gridCol w="2999103">
                  <a:extLst>
                    <a:ext uri="{9D8B030D-6E8A-4147-A177-3AD203B41FA5}">
                      <a16:colId xmlns:a16="http://schemas.microsoft.com/office/drawing/2014/main" val="756366740"/>
                    </a:ext>
                  </a:extLst>
                </a:gridCol>
              </a:tblGrid>
              <a:tr h="1660574">
                <a:tc>
                  <a:txBody>
                    <a:bodyPr/>
                    <a:lstStyle/>
                    <a:p>
                      <a:pPr marL="0" marR="0" algn="ctr">
                        <a:lnSpc>
                          <a:spcPct val="107000"/>
                        </a:lnSpc>
                        <a:spcBef>
                          <a:spcPts val="0"/>
                        </a:spcBef>
                        <a:spcAft>
                          <a:spcPts val="0"/>
                        </a:spcAft>
                      </a:pPr>
                      <a:r>
                        <a:rPr lang="en-US" sz="1800" dirty="0">
                          <a:effectLst/>
                        </a:rPr>
                        <a:t>Week 10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6855" marR="66855" marT="0" marB="0" anchor="ctr"/>
                </a:tc>
                <a:tc>
                  <a:txBody>
                    <a:bodyPr/>
                    <a:lstStyle/>
                    <a:p>
                      <a:pPr marL="0" marR="0" algn="ctr">
                        <a:lnSpc>
                          <a:spcPct val="107000"/>
                        </a:lnSpc>
                        <a:spcBef>
                          <a:spcPts val="0"/>
                        </a:spcBef>
                        <a:spcAft>
                          <a:spcPts val="0"/>
                        </a:spcAft>
                      </a:pPr>
                      <a:r>
                        <a:rPr lang="en-US" sz="1800" dirty="0">
                          <a:effectLst/>
                        </a:rPr>
                        <a:t>November 27 </a:t>
                      </a:r>
                    </a:p>
                    <a:p>
                      <a:pPr marL="0" marR="0" algn="ctr">
                        <a:lnSpc>
                          <a:spcPct val="107000"/>
                        </a:lnSpc>
                        <a:spcBef>
                          <a:spcPts val="0"/>
                        </a:spcBef>
                        <a:spcAft>
                          <a:spcPts val="0"/>
                        </a:spcAft>
                      </a:pPr>
                      <a:endParaRPr lang="en-US" sz="1800" dirty="0">
                        <a:effectLst/>
                      </a:endParaRPr>
                    </a:p>
                    <a:p>
                      <a:pPr marL="0" marR="0" algn="ctr">
                        <a:lnSpc>
                          <a:spcPct val="107000"/>
                        </a:lnSpc>
                        <a:spcBef>
                          <a:spcPts val="0"/>
                        </a:spcBef>
                        <a:spcAft>
                          <a:spcPts val="0"/>
                        </a:spcAft>
                      </a:pPr>
                      <a:endParaRPr lang="en-US" sz="1800" dirty="0">
                        <a:effectLst/>
                      </a:endParaRPr>
                    </a:p>
                    <a:p>
                      <a:pPr marL="0" marR="0" algn="ctr">
                        <a:lnSpc>
                          <a:spcPct val="107000"/>
                        </a:lnSpc>
                        <a:spcBef>
                          <a:spcPts val="0"/>
                        </a:spcBef>
                        <a:spcAft>
                          <a:spcPts val="0"/>
                        </a:spcAft>
                      </a:pPr>
                      <a:r>
                        <a:rPr lang="en-US" sz="1800" dirty="0">
                          <a:effectLst/>
                        </a:rPr>
                        <a:t>November 29</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6855" marR="66855" marT="0" marB="0" anchor="ct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800" dirty="0">
                          <a:effectLst/>
                        </a:rPr>
                        <a:t>Privacy and the Media  and What is Newsworthy?</a:t>
                      </a:r>
                    </a:p>
                    <a:p>
                      <a:pPr marL="0" marR="0">
                        <a:lnSpc>
                          <a:spcPct val="107000"/>
                        </a:lnSpc>
                        <a:spcBef>
                          <a:spcPts val="0"/>
                        </a:spcBef>
                        <a:spcAft>
                          <a:spcPts val="0"/>
                        </a:spcAft>
                      </a:pPr>
                      <a:endParaRPr lang="en-US" sz="1800" dirty="0">
                        <a:effectLst/>
                      </a:endParaRPr>
                    </a:p>
                    <a:p>
                      <a:pPr marL="0" marR="0">
                        <a:lnSpc>
                          <a:spcPct val="107000"/>
                        </a:lnSpc>
                        <a:spcBef>
                          <a:spcPts val="0"/>
                        </a:spcBef>
                        <a:spcAft>
                          <a:spcPts val="0"/>
                        </a:spcAft>
                      </a:pPr>
                      <a:r>
                        <a:rPr lang="en-US" sz="1800" dirty="0">
                          <a:effectLst/>
                        </a:rPr>
                        <a:t>The Impact of Internet on Mass Media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6855" marR="66855" marT="0" marB="0"/>
                </a:tc>
                <a:tc>
                  <a:txBody>
                    <a:bodyPr/>
                    <a:lstStyle/>
                    <a:p>
                      <a:pPr marL="0" marR="0">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Create a Google form for your survey </a:t>
                      </a:r>
                    </a:p>
                  </a:txBody>
                  <a:tcPr marL="66855" marR="66855" marT="0" marB="0" anchor="ctr"/>
                </a:tc>
                <a:extLst>
                  <a:ext uri="{0D108BD9-81ED-4DB2-BD59-A6C34878D82A}">
                    <a16:rowId xmlns:a16="http://schemas.microsoft.com/office/drawing/2014/main" val="3706255533"/>
                  </a:ext>
                </a:extLst>
              </a:tr>
              <a:tr h="1587499">
                <a:tc>
                  <a:txBody>
                    <a:bodyPr/>
                    <a:lstStyle/>
                    <a:p>
                      <a:pPr marL="0" marR="0" algn="ctr">
                        <a:lnSpc>
                          <a:spcPct val="107000"/>
                        </a:lnSpc>
                        <a:spcBef>
                          <a:spcPts val="0"/>
                        </a:spcBef>
                        <a:spcAft>
                          <a:spcPts val="0"/>
                        </a:spcAft>
                      </a:pPr>
                      <a:r>
                        <a:rPr lang="en-US" sz="1800">
                          <a:effectLst/>
                        </a:rPr>
                        <a:t>Week 11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6855" marR="66855" marT="0" marB="0" anchor="ctr"/>
                </a:tc>
                <a:tc>
                  <a:txBody>
                    <a:bodyPr/>
                    <a:lstStyle/>
                    <a:p>
                      <a:pPr marL="228600" marR="0" indent="-228600" algn="ctr">
                        <a:lnSpc>
                          <a:spcPct val="107000"/>
                        </a:lnSpc>
                        <a:spcBef>
                          <a:spcPts val="0"/>
                        </a:spcBef>
                        <a:spcAft>
                          <a:spcPts val="0"/>
                        </a:spcAft>
                      </a:pPr>
                      <a:r>
                        <a:rPr lang="en-US" sz="1800" dirty="0">
                          <a:effectLst/>
                        </a:rPr>
                        <a:t>December 4</a:t>
                      </a:r>
                    </a:p>
                    <a:p>
                      <a:pPr marL="228600" marR="0" indent="-228600" algn="ctr">
                        <a:lnSpc>
                          <a:spcPct val="107000"/>
                        </a:lnSpc>
                        <a:spcBef>
                          <a:spcPts val="0"/>
                        </a:spcBef>
                        <a:spcAft>
                          <a:spcPts val="0"/>
                        </a:spcAft>
                      </a:pPr>
                      <a:endParaRPr lang="en-US" sz="1800" dirty="0">
                        <a:effectLst/>
                      </a:endParaRPr>
                    </a:p>
                    <a:p>
                      <a:pPr marL="228600" marR="0" indent="-228600" algn="ctr">
                        <a:lnSpc>
                          <a:spcPct val="107000"/>
                        </a:lnSpc>
                        <a:spcBef>
                          <a:spcPts val="0"/>
                        </a:spcBef>
                        <a:spcAft>
                          <a:spcPts val="0"/>
                        </a:spcAft>
                      </a:pPr>
                      <a:r>
                        <a:rPr lang="en-US" sz="1800" dirty="0">
                          <a:effectLst/>
                        </a:rPr>
                        <a:t> December 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6855" marR="66855" marT="0" marB="0" anchor="ctr"/>
                </a:tc>
                <a:tc>
                  <a:txBody>
                    <a:bodyPr/>
                    <a:lstStyle/>
                    <a:p>
                      <a:pPr marL="0" marR="0">
                        <a:lnSpc>
                          <a:spcPct val="107000"/>
                        </a:lnSpc>
                        <a:spcBef>
                          <a:spcPts val="0"/>
                        </a:spcBef>
                        <a:spcAft>
                          <a:spcPts val="0"/>
                        </a:spcAft>
                      </a:pPr>
                      <a:r>
                        <a:rPr lang="en-US" sz="1800" dirty="0">
                          <a:effectLst/>
                        </a:rPr>
                        <a:t>Social Media </a:t>
                      </a:r>
                    </a:p>
                    <a:p>
                      <a:pPr marL="0" marR="0">
                        <a:lnSpc>
                          <a:spcPct val="107000"/>
                        </a:lnSpc>
                        <a:spcBef>
                          <a:spcPts val="0"/>
                        </a:spcBef>
                        <a:spcAft>
                          <a:spcPts val="0"/>
                        </a:spcAft>
                      </a:pPr>
                      <a:endParaRPr lang="en-US" sz="1800" dirty="0">
                        <a:effectLst/>
                      </a:endParaRPr>
                    </a:p>
                    <a:p>
                      <a:pPr marL="0" marR="0">
                        <a:lnSpc>
                          <a:spcPct val="107000"/>
                        </a:lnSpc>
                        <a:spcBef>
                          <a:spcPts val="0"/>
                        </a:spcBef>
                        <a:spcAft>
                          <a:spcPts val="0"/>
                        </a:spcAft>
                      </a:pPr>
                      <a:endParaRPr lang="en-US" sz="1800" dirty="0">
                        <a:effectLst/>
                      </a:endParaRPr>
                    </a:p>
                    <a:p>
                      <a:pPr marL="0" marR="0">
                        <a:lnSpc>
                          <a:spcPct val="107000"/>
                        </a:lnSpc>
                        <a:spcBef>
                          <a:spcPts val="0"/>
                        </a:spcBef>
                        <a:spcAft>
                          <a:spcPts val="0"/>
                        </a:spcAft>
                      </a:pPr>
                      <a:r>
                        <a:rPr lang="en-US" sz="1800" dirty="0">
                          <a:effectLst/>
                        </a:rPr>
                        <a:t>Learning and Thinking with New Media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6855" marR="66855" marT="0" marB="0"/>
                </a:tc>
                <a:tc>
                  <a:txBody>
                    <a:bodyPr/>
                    <a:lstStyle/>
                    <a:p>
                      <a:pPr marL="45720" marR="0">
                        <a:lnSpc>
                          <a:spcPct val="107000"/>
                        </a:lnSpc>
                        <a:spcBef>
                          <a:spcPts val="0"/>
                        </a:spcBef>
                        <a:spcAft>
                          <a:spcPts val="0"/>
                        </a:spcAft>
                      </a:pPr>
                      <a:r>
                        <a:rPr lang="en-US" sz="1800" dirty="0">
                          <a:effectLst/>
                        </a:rPr>
                        <a:t>Essay based on a survey that you will create to investigate an aspect of media that interest you (Draft1: due on Monday 12/04)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6855" marR="66855" marT="0" marB="0" anchor="ctr"/>
                </a:tc>
                <a:extLst>
                  <a:ext uri="{0D108BD9-81ED-4DB2-BD59-A6C34878D82A}">
                    <a16:rowId xmlns:a16="http://schemas.microsoft.com/office/drawing/2014/main" val="2669740411"/>
                  </a:ext>
                </a:extLst>
              </a:tr>
              <a:tr h="1995662">
                <a:tc>
                  <a:txBody>
                    <a:bodyPr/>
                    <a:lstStyle/>
                    <a:p>
                      <a:pPr marL="0" marR="0" algn="ctr">
                        <a:lnSpc>
                          <a:spcPct val="107000"/>
                        </a:lnSpc>
                        <a:spcBef>
                          <a:spcPts val="0"/>
                        </a:spcBef>
                        <a:spcAft>
                          <a:spcPts val="0"/>
                        </a:spcAft>
                      </a:pPr>
                      <a:r>
                        <a:rPr lang="en-US" sz="1800">
                          <a:effectLst/>
                        </a:rPr>
                        <a:t>Week 12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6855" marR="66855" marT="0" marB="0" anchor="ctr"/>
                </a:tc>
                <a:tc>
                  <a:txBody>
                    <a:bodyPr/>
                    <a:lstStyle/>
                    <a:p>
                      <a:pPr marL="0" marR="0" algn="ctr">
                        <a:lnSpc>
                          <a:spcPct val="107000"/>
                        </a:lnSpc>
                        <a:spcBef>
                          <a:spcPts val="0"/>
                        </a:spcBef>
                        <a:spcAft>
                          <a:spcPts val="0"/>
                        </a:spcAft>
                      </a:pPr>
                      <a:r>
                        <a:rPr lang="en-US" sz="1800" dirty="0">
                          <a:effectLst/>
                        </a:rPr>
                        <a:t>December 11 </a:t>
                      </a:r>
                    </a:p>
                    <a:p>
                      <a:pPr marL="0" marR="0" algn="ctr">
                        <a:lnSpc>
                          <a:spcPct val="107000"/>
                        </a:lnSpc>
                        <a:spcBef>
                          <a:spcPts val="0"/>
                        </a:spcBef>
                        <a:spcAft>
                          <a:spcPts val="0"/>
                        </a:spcAft>
                      </a:pPr>
                      <a:endParaRPr lang="en-US" sz="1800" dirty="0">
                        <a:effectLst/>
                      </a:endParaRPr>
                    </a:p>
                    <a:p>
                      <a:pPr marL="0" marR="0" algn="ctr">
                        <a:lnSpc>
                          <a:spcPct val="107000"/>
                        </a:lnSpc>
                        <a:spcBef>
                          <a:spcPts val="0"/>
                        </a:spcBef>
                        <a:spcAft>
                          <a:spcPts val="0"/>
                        </a:spcAft>
                      </a:pPr>
                      <a:r>
                        <a:rPr lang="en-US" sz="1800" dirty="0">
                          <a:effectLst/>
                        </a:rPr>
                        <a:t> December 14</a:t>
                      </a:r>
                    </a:p>
                    <a:p>
                      <a:pPr marL="0" marR="0" algn="ctr">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December  18</a:t>
                      </a:r>
                    </a:p>
                  </a:txBody>
                  <a:tcPr marL="66855" marR="66855" marT="0" marB="0" anchor="ctr"/>
                </a:tc>
                <a:tc>
                  <a:txBody>
                    <a:bodyPr/>
                    <a:lstStyle/>
                    <a:p>
                      <a:pPr marL="0" marR="0">
                        <a:lnSpc>
                          <a:spcPct val="107000"/>
                        </a:lnSpc>
                        <a:spcBef>
                          <a:spcPts val="0"/>
                        </a:spcBef>
                        <a:spcAft>
                          <a:spcPts val="0"/>
                        </a:spcAft>
                      </a:pPr>
                      <a:endParaRPr lang="en-US" sz="1800" dirty="0">
                        <a:effectLst/>
                      </a:endParaRPr>
                    </a:p>
                    <a:p>
                      <a:pPr marL="0" marR="0">
                        <a:lnSpc>
                          <a:spcPct val="107000"/>
                        </a:lnSpc>
                        <a:spcBef>
                          <a:spcPts val="0"/>
                        </a:spcBef>
                        <a:spcAft>
                          <a:spcPts val="0"/>
                        </a:spcAft>
                      </a:pPr>
                      <a:r>
                        <a:rPr lang="en-US" sz="1800" dirty="0">
                          <a:effectLst/>
                        </a:rPr>
                        <a:t>FINAL EXAM </a:t>
                      </a:r>
                    </a:p>
                    <a:p>
                      <a:pPr marL="0" marR="0">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Schedule individual conference if you want to discuss final exam and final paper =&gt; </a:t>
                      </a:r>
                    </a:p>
                    <a:p>
                      <a:pPr marL="0" marR="0">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6855" marR="66855" marT="0" marB="0"/>
                </a:tc>
                <a:tc>
                  <a:txBody>
                    <a:bodyPr/>
                    <a:lstStyle/>
                    <a:p>
                      <a:pPr marL="0" marR="0">
                        <a:lnSpc>
                          <a:spcPct val="107000"/>
                        </a:lnSpc>
                        <a:spcBef>
                          <a:spcPts val="0"/>
                        </a:spcBef>
                        <a:spcAft>
                          <a:spcPts val="0"/>
                        </a:spcAft>
                      </a:pPr>
                      <a:r>
                        <a:rPr lang="en-US" sz="1800" dirty="0">
                          <a:effectLst/>
                        </a:rPr>
                        <a:t>Essay based on a survey that you will create to investigate an aspect of media that interest you (Final)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6855" marR="66855" marT="0" marB="0" anchor="ctr"/>
                </a:tc>
                <a:extLst>
                  <a:ext uri="{0D108BD9-81ED-4DB2-BD59-A6C34878D82A}">
                    <a16:rowId xmlns:a16="http://schemas.microsoft.com/office/drawing/2014/main" val="2161838875"/>
                  </a:ext>
                </a:extLst>
              </a:tr>
            </a:tbl>
          </a:graphicData>
        </a:graphic>
      </p:graphicFrame>
    </p:spTree>
    <p:extLst>
      <p:ext uri="{BB962C8B-B14F-4D97-AF65-F5344CB8AC3E}">
        <p14:creationId xmlns:p14="http://schemas.microsoft.com/office/powerpoint/2010/main" val="1807727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DAA93-57D5-4A28-8A1A-B134EF8234DC}"/>
              </a:ext>
            </a:extLst>
          </p:cNvPr>
          <p:cNvSpPr>
            <a:spLocks noGrp="1"/>
          </p:cNvSpPr>
          <p:nvPr>
            <p:ph type="title"/>
          </p:nvPr>
        </p:nvSpPr>
        <p:spPr/>
        <p:txBody>
          <a:bodyPr/>
          <a:lstStyle/>
          <a:p>
            <a:r>
              <a:rPr lang="en-US" dirty="0"/>
              <a:t>Structure of you research paper due 12/05</a:t>
            </a:r>
          </a:p>
        </p:txBody>
      </p:sp>
      <p:sp>
        <p:nvSpPr>
          <p:cNvPr id="3" name="Content Placeholder 2">
            <a:extLst>
              <a:ext uri="{FF2B5EF4-FFF2-40B4-BE49-F238E27FC236}">
                <a16:creationId xmlns:a16="http://schemas.microsoft.com/office/drawing/2014/main" id="{7614E623-B276-4CB8-B1E4-5563A40E102A}"/>
              </a:ext>
            </a:extLst>
          </p:cNvPr>
          <p:cNvSpPr>
            <a:spLocks noGrp="1"/>
          </p:cNvSpPr>
          <p:nvPr>
            <p:ph idx="1"/>
          </p:nvPr>
        </p:nvSpPr>
        <p:spPr/>
        <p:txBody>
          <a:bodyPr>
            <a:normAutofit fontScale="62500" lnSpcReduction="20000"/>
          </a:bodyPr>
          <a:lstStyle/>
          <a:p>
            <a:pPr marL="0" indent="0">
              <a:buNone/>
            </a:pPr>
            <a:r>
              <a:rPr lang="en-US" dirty="0"/>
              <a:t>Paragraph 1: </a:t>
            </a:r>
            <a:r>
              <a:rPr lang="en-US" b="1" dirty="0"/>
              <a:t>Introduction</a:t>
            </a:r>
            <a:r>
              <a:rPr lang="en-US" dirty="0"/>
              <a:t>. Explain what is your research question and why this is an important question to answer.</a:t>
            </a:r>
          </a:p>
          <a:p>
            <a:pPr marL="0" indent="0">
              <a:buNone/>
            </a:pPr>
            <a:endParaRPr lang="en-US" dirty="0"/>
          </a:p>
          <a:p>
            <a:pPr marL="0" indent="0">
              <a:buNone/>
            </a:pPr>
            <a:r>
              <a:rPr lang="en-US" dirty="0">
                <a:highlight>
                  <a:srgbClr val="FFFF00"/>
                </a:highlight>
              </a:rPr>
              <a:t>Paragraph 2: </a:t>
            </a:r>
            <a:r>
              <a:rPr lang="en-US" b="1" dirty="0">
                <a:highlight>
                  <a:srgbClr val="FFFF00"/>
                </a:highlight>
              </a:rPr>
              <a:t>Methods.</a:t>
            </a:r>
            <a:r>
              <a:rPr lang="en-US" dirty="0">
                <a:highlight>
                  <a:srgbClr val="FFFF00"/>
                </a:highlight>
              </a:rPr>
              <a:t> Explain how you went about to find the answer to this question. Explain who is the population you surveyed and the way in which you conducted the survey. Explain you working hypothesis and how the questions in your survey were design to find an answer</a:t>
            </a:r>
          </a:p>
          <a:p>
            <a:pPr marL="0" indent="0">
              <a:buNone/>
            </a:pPr>
            <a:endParaRPr lang="en-US" dirty="0">
              <a:highlight>
                <a:srgbClr val="FFFF00"/>
              </a:highlight>
            </a:endParaRPr>
          </a:p>
          <a:p>
            <a:pPr marL="0" indent="0">
              <a:buNone/>
            </a:pPr>
            <a:r>
              <a:rPr lang="en-US" dirty="0">
                <a:highlight>
                  <a:srgbClr val="FFFF00"/>
                </a:highlight>
              </a:rPr>
              <a:t>Paragraph 3: </a:t>
            </a:r>
            <a:r>
              <a:rPr lang="en-US" b="1" dirty="0">
                <a:highlight>
                  <a:srgbClr val="FFFF00"/>
                </a:highlight>
              </a:rPr>
              <a:t>Explain your findings</a:t>
            </a:r>
            <a:r>
              <a:rPr lang="en-US" dirty="0">
                <a:highlight>
                  <a:srgbClr val="FFFF00"/>
                </a:highlight>
              </a:rPr>
              <a:t>. What are your numbers? Do your numbers confirm your working hypothesis? Do you numbers lead you in a different direction and make you understand something new that you did not think about before the survey? </a:t>
            </a:r>
          </a:p>
          <a:p>
            <a:pPr marL="0" indent="0">
              <a:buNone/>
            </a:pPr>
            <a:endParaRPr lang="en-US" dirty="0"/>
          </a:p>
          <a:p>
            <a:pPr marL="0" indent="0">
              <a:buNone/>
            </a:pPr>
            <a:r>
              <a:rPr lang="en-US" dirty="0"/>
              <a:t>Paragraph 4: </a:t>
            </a:r>
            <a:r>
              <a:rPr lang="en-US" b="1" dirty="0"/>
              <a:t>What are the limitation of your research</a:t>
            </a:r>
            <a:r>
              <a:rPr lang="en-US" dirty="0"/>
              <a:t>. Here you explain the limitation of your findings and what other research is needed in order to make your findings more scientific and objective.</a:t>
            </a:r>
          </a:p>
          <a:p>
            <a:pPr marL="0" indent="0">
              <a:buNone/>
            </a:pPr>
            <a:endParaRPr lang="en-US" dirty="0"/>
          </a:p>
          <a:p>
            <a:pPr marL="0" indent="0">
              <a:buNone/>
            </a:pPr>
            <a:r>
              <a:rPr lang="en-US" dirty="0"/>
              <a:t>Paragraph 5</a:t>
            </a:r>
            <a:r>
              <a:rPr lang="en-US" b="1" dirty="0"/>
              <a:t>: Conclusion</a:t>
            </a:r>
            <a:r>
              <a:rPr lang="en-US" dirty="0"/>
              <a:t>. Repeat your research question and you findings </a:t>
            </a:r>
          </a:p>
          <a:p>
            <a:pPr marL="0" indent="0">
              <a:buNone/>
            </a:pPr>
            <a:endParaRPr lang="en-US" dirty="0"/>
          </a:p>
        </p:txBody>
      </p:sp>
    </p:spTree>
    <p:extLst>
      <p:ext uri="{BB962C8B-B14F-4D97-AF65-F5344CB8AC3E}">
        <p14:creationId xmlns:p14="http://schemas.microsoft.com/office/powerpoint/2010/main" val="3509046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2A40B-772A-40C0-B1E8-50EC408A3BB4}"/>
              </a:ext>
            </a:extLst>
          </p:cNvPr>
          <p:cNvSpPr>
            <a:spLocks noGrp="1"/>
          </p:cNvSpPr>
          <p:nvPr>
            <p:ph type="title"/>
          </p:nvPr>
        </p:nvSpPr>
        <p:spPr/>
        <p:txBody>
          <a:bodyPr/>
          <a:lstStyle/>
          <a:p>
            <a:r>
              <a:rPr lang="en-US" dirty="0"/>
              <a:t>Paragraph 2: </a:t>
            </a:r>
          </a:p>
        </p:txBody>
      </p:sp>
      <p:sp>
        <p:nvSpPr>
          <p:cNvPr id="3" name="Content Placeholder 2">
            <a:extLst>
              <a:ext uri="{FF2B5EF4-FFF2-40B4-BE49-F238E27FC236}">
                <a16:creationId xmlns:a16="http://schemas.microsoft.com/office/drawing/2014/main" id="{6FFE4F70-6ACD-4C6E-81DE-FAFF532DAF5E}"/>
              </a:ext>
            </a:extLst>
          </p:cNvPr>
          <p:cNvSpPr>
            <a:spLocks noGrp="1"/>
          </p:cNvSpPr>
          <p:nvPr>
            <p:ph idx="1"/>
          </p:nvPr>
        </p:nvSpPr>
        <p:spPr>
          <a:xfrm>
            <a:off x="700549" y="1599483"/>
            <a:ext cx="10515600" cy="4351338"/>
          </a:xfrm>
        </p:spPr>
        <p:txBody>
          <a:bodyPr>
            <a:normAutofit fontScale="92500" lnSpcReduction="10000"/>
          </a:bodyPr>
          <a:lstStyle/>
          <a:p>
            <a:pPr marL="0" indent="0">
              <a:buNone/>
            </a:pPr>
            <a:r>
              <a:rPr lang="en-US" b="1" dirty="0"/>
              <a:t>Methods</a:t>
            </a:r>
            <a:endParaRPr lang="en-US" dirty="0"/>
          </a:p>
          <a:p>
            <a:pPr marL="0" indent="0">
              <a:buNone/>
            </a:pPr>
            <a:endParaRPr lang="en-US" dirty="0"/>
          </a:p>
          <a:p>
            <a:pPr marL="0" indent="0">
              <a:buNone/>
            </a:pPr>
            <a:r>
              <a:rPr lang="en-US" dirty="0"/>
              <a:t>Explain how you went about to find the answer of this question.  </a:t>
            </a:r>
          </a:p>
          <a:p>
            <a:pPr marL="0" indent="0">
              <a:buNone/>
            </a:pPr>
            <a:endParaRPr lang="en-US" dirty="0"/>
          </a:p>
          <a:p>
            <a:pPr marL="0" indent="0">
              <a:buNone/>
            </a:pPr>
            <a:r>
              <a:rPr lang="en-US" dirty="0"/>
              <a:t>Explain who is the population you surveyed and the way in which you conducted the survey.</a:t>
            </a:r>
          </a:p>
          <a:p>
            <a:pPr marL="0" indent="0">
              <a:buNone/>
            </a:pPr>
            <a:endParaRPr lang="en-US" dirty="0"/>
          </a:p>
          <a:p>
            <a:pPr marL="0" indent="0">
              <a:buNone/>
            </a:pPr>
            <a:r>
              <a:rPr lang="en-US" dirty="0">
                <a:highlight>
                  <a:srgbClr val="FFFF00"/>
                </a:highlight>
              </a:rPr>
              <a:t>Explain you working hypothesis and how the questions in your survey were designed to find an answer. =&gt; This is the most challenging part of paragraph two. You have to explain what questions you asked, why you asked that question and what does the answer measure</a:t>
            </a:r>
            <a:r>
              <a:rPr lang="en-US" dirty="0"/>
              <a:t>. </a:t>
            </a:r>
          </a:p>
          <a:p>
            <a:endParaRPr lang="en-US" dirty="0"/>
          </a:p>
        </p:txBody>
      </p:sp>
    </p:spTree>
    <p:extLst>
      <p:ext uri="{BB962C8B-B14F-4D97-AF65-F5344CB8AC3E}">
        <p14:creationId xmlns:p14="http://schemas.microsoft.com/office/powerpoint/2010/main" val="641039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4119-0EE8-40C9-BB79-E02A0F63403D}"/>
              </a:ext>
            </a:extLst>
          </p:cNvPr>
          <p:cNvSpPr>
            <a:spLocks noGrp="1"/>
          </p:cNvSpPr>
          <p:nvPr>
            <p:ph type="title"/>
          </p:nvPr>
        </p:nvSpPr>
        <p:spPr/>
        <p:txBody>
          <a:bodyPr/>
          <a:lstStyle/>
          <a:p>
            <a:r>
              <a:rPr lang="en-US" dirty="0"/>
              <a:t>Example of question explanation </a:t>
            </a:r>
          </a:p>
        </p:txBody>
      </p:sp>
      <p:sp>
        <p:nvSpPr>
          <p:cNvPr id="3" name="Content Placeholder 2">
            <a:extLst>
              <a:ext uri="{FF2B5EF4-FFF2-40B4-BE49-F238E27FC236}">
                <a16:creationId xmlns:a16="http://schemas.microsoft.com/office/drawing/2014/main" id="{30257C6B-F685-479E-BC24-16C2FC9314B2}"/>
              </a:ext>
            </a:extLst>
          </p:cNvPr>
          <p:cNvSpPr>
            <a:spLocks noGrp="1"/>
          </p:cNvSpPr>
          <p:nvPr>
            <p:ph idx="1"/>
          </p:nvPr>
        </p:nvSpPr>
        <p:spPr>
          <a:xfrm>
            <a:off x="838200" y="1415845"/>
            <a:ext cx="10515600" cy="4761118"/>
          </a:xfrm>
        </p:spPr>
        <p:txBody>
          <a:bodyPr>
            <a:normAutofit fontScale="85000" lnSpcReduction="20000"/>
          </a:bodyPr>
          <a:lstStyle/>
          <a:p>
            <a:pPr marL="0" indent="0">
              <a:buNone/>
            </a:pPr>
            <a:r>
              <a:rPr lang="en-US" dirty="0"/>
              <a:t>The survey is composed by 3 different types of controlled questions: yes or no, multiple choice and on a scale. </a:t>
            </a:r>
            <a:r>
              <a:rPr lang="en-US" dirty="0">
                <a:highlight>
                  <a:srgbClr val="00FF00"/>
                </a:highlight>
              </a:rPr>
              <a:t>The questions aimed to measure the role that media ( cartoons, American TV Series and Music) has in familiarizing international students to American culture and values</a:t>
            </a:r>
            <a:r>
              <a:rPr lang="en-US" dirty="0"/>
              <a:t>. </a:t>
            </a:r>
            <a:r>
              <a:rPr lang="en-US" dirty="0">
                <a:highlight>
                  <a:srgbClr val="00FFFF"/>
                </a:highlight>
              </a:rPr>
              <a:t>More in specific, the first two questions of the survey “When you were a child, did you ask your parents to buy you Disney movie gadgets?” and “When you were a child, did having Disney gadgets or toys increase children’s status in the peer group?” test if the students saw Disney gadget as desirable and if this desire was enhanced by group peer pressure</a:t>
            </a:r>
            <a:r>
              <a:rPr lang="en-US" dirty="0"/>
              <a:t>. </a:t>
            </a:r>
            <a:r>
              <a:rPr lang="en-US" dirty="0">
                <a:highlight>
                  <a:srgbClr val="00FFFF"/>
                </a:highlight>
              </a:rPr>
              <a:t>The questions “As a teenager did you watch American Series?” and “Did you listen to American music growing up?” were asked because I wanted to understand if exposure to American cultural products was higher during teenage years than during childhood</a:t>
            </a:r>
            <a:r>
              <a:rPr lang="en-US" dirty="0"/>
              <a:t>. </a:t>
            </a:r>
            <a:r>
              <a:rPr lang="en-US" dirty="0">
                <a:highlight>
                  <a:srgbClr val="00FFFF"/>
                </a:highlight>
              </a:rPr>
              <a:t>Furthermore, in order to test my working hypothesis it was important to measure how familiarity with American series and music was related to status in the peer group. For this reason, I asked the question “On a scale from 1 to 10 how much did listening to American music increase the social status of a member in your peer group?”</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85310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F5EE4-17A3-4D4B-A087-822F03531278}"/>
              </a:ext>
            </a:extLst>
          </p:cNvPr>
          <p:cNvSpPr>
            <a:spLocks noGrp="1"/>
          </p:cNvSpPr>
          <p:nvPr>
            <p:ph type="title"/>
          </p:nvPr>
        </p:nvSpPr>
        <p:spPr/>
        <p:txBody>
          <a:bodyPr>
            <a:normAutofit fontScale="90000"/>
          </a:bodyPr>
          <a:lstStyle/>
          <a:p>
            <a:r>
              <a:rPr lang="en-US" dirty="0"/>
              <a:t>Look at your questions and explain to your partner what you intended to measure with each of them</a:t>
            </a:r>
          </a:p>
        </p:txBody>
      </p:sp>
      <p:sp>
        <p:nvSpPr>
          <p:cNvPr id="4" name="Text Placeholder 3">
            <a:extLst>
              <a:ext uri="{FF2B5EF4-FFF2-40B4-BE49-F238E27FC236}">
                <a16:creationId xmlns:a16="http://schemas.microsoft.com/office/drawing/2014/main" id="{AA5F0C69-6D69-4086-95AB-45D6930F54F1}"/>
              </a:ext>
            </a:extLst>
          </p:cNvPr>
          <p:cNvSpPr>
            <a:spLocks noGrp="1"/>
          </p:cNvSpPr>
          <p:nvPr>
            <p:ph type="body" idx="1"/>
          </p:nvPr>
        </p:nvSpPr>
        <p:spPr/>
        <p:txBody>
          <a:bodyPr/>
          <a:lstStyle/>
          <a:p>
            <a:r>
              <a:rPr lang="en-US" dirty="0"/>
              <a:t>Question </a:t>
            </a:r>
          </a:p>
        </p:txBody>
      </p:sp>
      <p:sp>
        <p:nvSpPr>
          <p:cNvPr id="5" name="Content Placeholder 4">
            <a:extLst>
              <a:ext uri="{FF2B5EF4-FFF2-40B4-BE49-F238E27FC236}">
                <a16:creationId xmlns:a16="http://schemas.microsoft.com/office/drawing/2014/main" id="{7D1E8365-0DBD-4828-B97D-796BE3E5EE54}"/>
              </a:ext>
            </a:extLst>
          </p:cNvPr>
          <p:cNvSpPr>
            <a:spLocks noGrp="1"/>
          </p:cNvSpPr>
          <p:nvPr>
            <p:ph sz="half" idx="2"/>
          </p:nvPr>
        </p:nvSpPr>
        <p:spPr/>
        <p:txBody>
          <a:bodyPr>
            <a:normAutofit fontScale="85000" lnSpcReduction="20000"/>
          </a:bodyPr>
          <a:lstStyle/>
          <a:p>
            <a:pPr marL="0" indent="0">
              <a:buNone/>
            </a:pPr>
            <a:r>
              <a:rPr lang="en-US" sz="1800" dirty="0"/>
              <a:t>In your opinion, at which age do you think is appropriate for getting married? </a:t>
            </a:r>
          </a:p>
          <a:p>
            <a:r>
              <a:rPr lang="en-US" sz="1800" dirty="0"/>
              <a:t>19-21</a:t>
            </a:r>
          </a:p>
          <a:p>
            <a:r>
              <a:rPr lang="en-US" sz="1800" dirty="0"/>
              <a:t>22-25</a:t>
            </a:r>
          </a:p>
          <a:p>
            <a:r>
              <a:rPr lang="en-US" sz="1800" dirty="0"/>
              <a:t>26-30</a:t>
            </a:r>
          </a:p>
          <a:p>
            <a:r>
              <a:rPr lang="en-US" sz="1800" dirty="0"/>
              <a:t>31-35</a:t>
            </a:r>
          </a:p>
          <a:p>
            <a:pPr marL="0" indent="0">
              <a:buNone/>
            </a:pPr>
            <a:r>
              <a:rPr lang="en-US" sz="1800" dirty="0"/>
              <a:t>Would you prefer to get married while you are studying? </a:t>
            </a:r>
          </a:p>
          <a:p>
            <a:r>
              <a:rPr lang="en-US" sz="1800" dirty="0"/>
              <a:t>Yes</a:t>
            </a:r>
          </a:p>
          <a:p>
            <a:r>
              <a:rPr lang="en-US" sz="1800" dirty="0"/>
              <a:t>No</a:t>
            </a:r>
          </a:p>
          <a:p>
            <a:pPr marL="0" indent="0">
              <a:buNone/>
            </a:pPr>
            <a:r>
              <a:rPr lang="en-US" sz="1800" dirty="0"/>
              <a:t>Do your parents encourage you to get married during your study? *</a:t>
            </a:r>
          </a:p>
          <a:p>
            <a:r>
              <a:rPr lang="en-US" sz="1800" dirty="0"/>
              <a:t>Yes</a:t>
            </a:r>
          </a:p>
          <a:p>
            <a:r>
              <a:rPr lang="en-US" sz="1800" dirty="0"/>
              <a:t>No</a:t>
            </a:r>
          </a:p>
        </p:txBody>
      </p:sp>
      <p:sp>
        <p:nvSpPr>
          <p:cNvPr id="6" name="Text Placeholder 5">
            <a:extLst>
              <a:ext uri="{FF2B5EF4-FFF2-40B4-BE49-F238E27FC236}">
                <a16:creationId xmlns:a16="http://schemas.microsoft.com/office/drawing/2014/main" id="{866D8DA3-FE39-4744-B49B-3CDD8D2DEA6B}"/>
              </a:ext>
            </a:extLst>
          </p:cNvPr>
          <p:cNvSpPr>
            <a:spLocks noGrp="1"/>
          </p:cNvSpPr>
          <p:nvPr>
            <p:ph type="body" sz="quarter" idx="3"/>
          </p:nvPr>
        </p:nvSpPr>
        <p:spPr/>
        <p:txBody>
          <a:bodyPr/>
          <a:lstStyle/>
          <a:p>
            <a:r>
              <a:rPr lang="en-US" dirty="0"/>
              <a:t>Explanation </a:t>
            </a:r>
          </a:p>
        </p:txBody>
      </p:sp>
      <p:sp>
        <p:nvSpPr>
          <p:cNvPr id="7" name="Content Placeholder 6">
            <a:extLst>
              <a:ext uri="{FF2B5EF4-FFF2-40B4-BE49-F238E27FC236}">
                <a16:creationId xmlns:a16="http://schemas.microsoft.com/office/drawing/2014/main" id="{BBC5D467-4D15-4279-AC8F-80EE48DEC426}"/>
              </a:ext>
            </a:extLst>
          </p:cNvPr>
          <p:cNvSpPr>
            <a:spLocks noGrp="1"/>
          </p:cNvSpPr>
          <p:nvPr>
            <p:ph sz="quarter" idx="4"/>
          </p:nvPr>
        </p:nvSpPr>
        <p:spPr/>
        <p:txBody>
          <a:bodyPr>
            <a:normAutofit/>
          </a:bodyPr>
          <a:lstStyle/>
          <a:p>
            <a:pPr marL="0" indent="0">
              <a:buNone/>
            </a:pPr>
            <a:r>
              <a:rPr lang="en-US" dirty="0"/>
              <a:t>Try to use academic language and explain what you are aiming to measure using sociology terms that we have been studying during the semester. </a:t>
            </a:r>
          </a:p>
        </p:txBody>
      </p:sp>
    </p:spTree>
    <p:extLst>
      <p:ext uri="{BB962C8B-B14F-4D97-AF65-F5344CB8AC3E}">
        <p14:creationId xmlns:p14="http://schemas.microsoft.com/office/powerpoint/2010/main" val="4265175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D1AB4-8380-412E-9B80-683126BFAACF}"/>
              </a:ext>
            </a:extLst>
          </p:cNvPr>
          <p:cNvSpPr>
            <a:spLocks noGrp="1"/>
          </p:cNvSpPr>
          <p:nvPr>
            <p:ph type="title"/>
          </p:nvPr>
        </p:nvSpPr>
        <p:spPr/>
        <p:txBody>
          <a:bodyPr/>
          <a:lstStyle/>
          <a:p>
            <a:r>
              <a:rPr lang="en-US" dirty="0"/>
              <a:t>Paragraph 3:</a:t>
            </a:r>
          </a:p>
        </p:txBody>
      </p:sp>
      <p:sp>
        <p:nvSpPr>
          <p:cNvPr id="3" name="Content Placeholder 2">
            <a:extLst>
              <a:ext uri="{FF2B5EF4-FFF2-40B4-BE49-F238E27FC236}">
                <a16:creationId xmlns:a16="http://schemas.microsoft.com/office/drawing/2014/main" id="{BED9AFE7-3C26-4984-A173-05699E54A414}"/>
              </a:ext>
            </a:extLst>
          </p:cNvPr>
          <p:cNvSpPr>
            <a:spLocks noGrp="1"/>
          </p:cNvSpPr>
          <p:nvPr>
            <p:ph idx="1"/>
          </p:nvPr>
        </p:nvSpPr>
        <p:spPr/>
        <p:txBody>
          <a:bodyPr/>
          <a:lstStyle/>
          <a:p>
            <a:pPr marL="0" indent="0">
              <a:buNone/>
            </a:pPr>
            <a:r>
              <a:rPr lang="en-US" b="1" dirty="0"/>
              <a:t>Explain your findings</a:t>
            </a:r>
            <a:r>
              <a:rPr lang="en-US" dirty="0"/>
              <a:t>. </a:t>
            </a:r>
          </a:p>
          <a:p>
            <a:pPr marL="0" indent="0">
              <a:buNone/>
            </a:pPr>
            <a:endParaRPr lang="en-US" dirty="0"/>
          </a:p>
          <a:p>
            <a:pPr marL="0" indent="0">
              <a:buNone/>
            </a:pPr>
            <a:r>
              <a:rPr lang="en-US" dirty="0"/>
              <a:t>What are your numbers? </a:t>
            </a:r>
          </a:p>
          <a:p>
            <a:pPr marL="0" indent="0">
              <a:buNone/>
            </a:pPr>
            <a:r>
              <a:rPr lang="en-US" dirty="0"/>
              <a:t>Do your numbers confirm your working hypothesis? </a:t>
            </a:r>
          </a:p>
          <a:p>
            <a:pPr marL="0" indent="0">
              <a:buNone/>
            </a:pPr>
            <a:r>
              <a:rPr lang="en-US" dirty="0"/>
              <a:t>Do you numbers lead you in a different direction and make you understand something new that you did not think about before the survey? </a:t>
            </a:r>
          </a:p>
          <a:p>
            <a:pPr marL="0" indent="0">
              <a:buNone/>
            </a:pPr>
            <a:endParaRPr lang="en-US" dirty="0"/>
          </a:p>
        </p:txBody>
      </p:sp>
    </p:spTree>
    <p:extLst>
      <p:ext uri="{BB962C8B-B14F-4D97-AF65-F5344CB8AC3E}">
        <p14:creationId xmlns:p14="http://schemas.microsoft.com/office/powerpoint/2010/main" val="1523656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212A1-62E1-4D81-B2F3-B8966E0422C8}"/>
              </a:ext>
            </a:extLst>
          </p:cNvPr>
          <p:cNvSpPr>
            <a:spLocks noGrp="1"/>
          </p:cNvSpPr>
          <p:nvPr>
            <p:ph type="title"/>
          </p:nvPr>
        </p:nvSpPr>
        <p:spPr/>
        <p:txBody>
          <a:bodyPr/>
          <a:lstStyle/>
          <a:p>
            <a:r>
              <a:rPr lang="en-US" dirty="0"/>
              <a:t>Example Paragraph 3 : Findings </a:t>
            </a:r>
          </a:p>
        </p:txBody>
      </p:sp>
      <p:sp>
        <p:nvSpPr>
          <p:cNvPr id="3" name="Content Placeholder 2">
            <a:extLst>
              <a:ext uri="{FF2B5EF4-FFF2-40B4-BE49-F238E27FC236}">
                <a16:creationId xmlns:a16="http://schemas.microsoft.com/office/drawing/2014/main" id="{14DDE3AC-DC7E-4B2C-8ABE-279E7EC145C4}"/>
              </a:ext>
            </a:extLst>
          </p:cNvPr>
          <p:cNvSpPr>
            <a:spLocks noGrp="1"/>
          </p:cNvSpPr>
          <p:nvPr>
            <p:ph idx="1"/>
          </p:nvPr>
        </p:nvSpPr>
        <p:spPr/>
        <p:txBody>
          <a:bodyPr>
            <a:normAutofit fontScale="85000" lnSpcReduction="20000"/>
          </a:bodyPr>
          <a:lstStyle/>
          <a:p>
            <a:pPr marL="0" indent="0">
              <a:buNone/>
            </a:pPr>
            <a:r>
              <a:rPr lang="en-US" dirty="0">
                <a:highlight>
                  <a:srgbClr val="FFFF00"/>
                </a:highlight>
              </a:rPr>
              <a:t>The survey revealed that 57.9% of the people surveyed find Disney gadgets desirable as they asked their parents to buy them.</a:t>
            </a:r>
            <a:r>
              <a:rPr lang="en-US" dirty="0"/>
              <a:t> </a:t>
            </a:r>
            <a:r>
              <a:rPr lang="en-US" dirty="0">
                <a:highlight>
                  <a:srgbClr val="00FF00"/>
                </a:highlight>
              </a:rPr>
              <a:t>This interest in these types of toys is clearly the result of two agents of socialization ( the media through which they were exposed to the cartoons) and the peer group. </a:t>
            </a:r>
            <a:r>
              <a:rPr lang="en-US" dirty="0">
                <a:highlight>
                  <a:srgbClr val="FFFF00"/>
                </a:highlight>
              </a:rPr>
              <a:t>In fact, 68.4% reported that having such gadgets increased the status in the peer group. This trend seems to become even stronger during teenage years: 68.4% reported they watched American TV series and 84.5% said they listened to American music</a:t>
            </a:r>
            <a:r>
              <a:rPr lang="en-US" dirty="0"/>
              <a:t>. </a:t>
            </a:r>
            <a:r>
              <a:rPr lang="en-US" dirty="0">
                <a:highlight>
                  <a:srgbClr val="00FF00"/>
                </a:highlight>
              </a:rPr>
              <a:t>These numbers show that as people get older they consume more American cultural products. </a:t>
            </a:r>
            <a:r>
              <a:rPr lang="en-US" dirty="0">
                <a:highlight>
                  <a:srgbClr val="FFFF00"/>
                </a:highlight>
              </a:rPr>
              <a:t>According to the survey, listening to American music increased the status in the peer group for 89% of the surveyors </a:t>
            </a:r>
            <a:r>
              <a:rPr lang="en-US" dirty="0">
                <a:highlight>
                  <a:srgbClr val="00FF00"/>
                </a:highlight>
              </a:rPr>
              <a:t>which means that exposure to American culture during teenage years is socially more valuable than exposure during childhood. Therefore, my initial working hypothesis is confirmed just in part and it can be safe to say that familiarization to American culture and desire to come to study abroad in the US may start during childhood but the teenage years are more important for this process of familiarization. </a:t>
            </a:r>
          </a:p>
        </p:txBody>
      </p:sp>
    </p:spTree>
    <p:extLst>
      <p:ext uri="{BB962C8B-B14F-4D97-AF65-F5344CB8AC3E}">
        <p14:creationId xmlns:p14="http://schemas.microsoft.com/office/powerpoint/2010/main" val="1734762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6CF87-50CC-4280-A71B-C84E47A651FD}"/>
              </a:ext>
            </a:extLst>
          </p:cNvPr>
          <p:cNvSpPr>
            <a:spLocks noGrp="1"/>
          </p:cNvSpPr>
          <p:nvPr>
            <p:ph type="title"/>
          </p:nvPr>
        </p:nvSpPr>
        <p:spPr/>
        <p:txBody>
          <a:bodyPr/>
          <a:lstStyle/>
          <a:p>
            <a:r>
              <a:rPr lang="en-US" dirty="0"/>
              <a:t>Look at your numbers and explain to your partner what they reveal to you. </a:t>
            </a:r>
          </a:p>
        </p:txBody>
      </p:sp>
      <p:sp>
        <p:nvSpPr>
          <p:cNvPr id="4" name="Text Placeholder 3">
            <a:extLst>
              <a:ext uri="{FF2B5EF4-FFF2-40B4-BE49-F238E27FC236}">
                <a16:creationId xmlns:a16="http://schemas.microsoft.com/office/drawing/2014/main" id="{C7BAC06E-2240-45B8-BDF0-43CAE02A01F5}"/>
              </a:ext>
            </a:extLst>
          </p:cNvPr>
          <p:cNvSpPr>
            <a:spLocks noGrp="1"/>
          </p:cNvSpPr>
          <p:nvPr>
            <p:ph type="body" idx="1"/>
          </p:nvPr>
        </p:nvSpPr>
        <p:spPr/>
        <p:txBody>
          <a:bodyPr/>
          <a:lstStyle/>
          <a:p>
            <a:r>
              <a:rPr lang="en-US" dirty="0"/>
              <a:t>Numbers </a:t>
            </a:r>
          </a:p>
        </p:txBody>
      </p:sp>
      <p:sp>
        <p:nvSpPr>
          <p:cNvPr id="6" name="Text Placeholder 5">
            <a:extLst>
              <a:ext uri="{FF2B5EF4-FFF2-40B4-BE49-F238E27FC236}">
                <a16:creationId xmlns:a16="http://schemas.microsoft.com/office/drawing/2014/main" id="{EB89FFCD-7FC2-4822-AE25-F6908F971357}"/>
              </a:ext>
            </a:extLst>
          </p:cNvPr>
          <p:cNvSpPr>
            <a:spLocks noGrp="1"/>
          </p:cNvSpPr>
          <p:nvPr>
            <p:ph type="body" sz="quarter" idx="3"/>
          </p:nvPr>
        </p:nvSpPr>
        <p:spPr/>
        <p:txBody>
          <a:bodyPr/>
          <a:lstStyle/>
          <a:p>
            <a:r>
              <a:rPr lang="en-US" dirty="0"/>
              <a:t>What do they mean? </a:t>
            </a:r>
          </a:p>
        </p:txBody>
      </p:sp>
      <p:sp>
        <p:nvSpPr>
          <p:cNvPr id="7" name="Content Placeholder 6">
            <a:extLst>
              <a:ext uri="{FF2B5EF4-FFF2-40B4-BE49-F238E27FC236}">
                <a16:creationId xmlns:a16="http://schemas.microsoft.com/office/drawing/2014/main" id="{97F8F968-A65A-4EAC-AE8F-8A2BB48DD08F}"/>
              </a:ext>
            </a:extLst>
          </p:cNvPr>
          <p:cNvSpPr>
            <a:spLocks noGrp="1"/>
          </p:cNvSpPr>
          <p:nvPr>
            <p:ph sz="quarter" idx="4"/>
          </p:nvPr>
        </p:nvSpPr>
        <p:spPr/>
        <p:txBody>
          <a:bodyPr/>
          <a:lstStyle/>
          <a:p>
            <a:endParaRPr lang="en-US" dirty="0"/>
          </a:p>
        </p:txBody>
      </p:sp>
      <p:sp>
        <p:nvSpPr>
          <p:cNvPr id="8" name="AutoShape 2" descr="Forms response chart. Question title: Do you like to spend time alone?. Number of responses: 20 responses.">
            <a:extLst>
              <a:ext uri="{FF2B5EF4-FFF2-40B4-BE49-F238E27FC236}">
                <a16:creationId xmlns:a16="http://schemas.microsoft.com/office/drawing/2014/main" id="{C75F254C-FC2D-471D-B538-B5C2601D667E}"/>
              </a:ext>
            </a:extLst>
          </p:cNvPr>
          <p:cNvSpPr>
            <a:spLocks noGrp="1" noChangeAspect="1" noChangeArrowheads="1"/>
          </p:cNvSpPr>
          <p:nvPr>
            <p:ph sz="half" idx="2"/>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US" dirty="0"/>
              <a:t>Do you like to spend time alone? </a:t>
            </a:r>
          </a:p>
          <a:p>
            <a:pPr marL="0" indent="0">
              <a:buNone/>
            </a:pPr>
            <a:r>
              <a:rPr lang="en-US" dirty="0"/>
              <a:t>70% yes </a:t>
            </a:r>
          </a:p>
          <a:p>
            <a:pPr marL="0" indent="0">
              <a:buNone/>
            </a:pPr>
            <a:r>
              <a:rPr lang="en-US" dirty="0"/>
              <a:t>30% no </a:t>
            </a:r>
          </a:p>
        </p:txBody>
      </p:sp>
    </p:spTree>
    <p:extLst>
      <p:ext uri="{BB962C8B-B14F-4D97-AF65-F5344CB8AC3E}">
        <p14:creationId xmlns:p14="http://schemas.microsoft.com/office/powerpoint/2010/main" val="27333270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304</TotalTime>
  <Words>999</Words>
  <Application>Microsoft Office PowerPoint</Application>
  <PresentationFormat>Widescreen</PresentationFormat>
  <Paragraphs>82</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Times New Roman</vt:lpstr>
      <vt:lpstr>Office Theme</vt:lpstr>
      <vt:lpstr>Schedule </vt:lpstr>
      <vt:lpstr>Structure of you research paper due 12/05</vt:lpstr>
      <vt:lpstr>Paragraph 2: </vt:lpstr>
      <vt:lpstr>Example of question explanation </vt:lpstr>
      <vt:lpstr>Look at your questions and explain to your partner what you intended to measure with each of them</vt:lpstr>
      <vt:lpstr>Paragraph 3:</vt:lpstr>
      <vt:lpstr>Example Paragraph 3 : Findings </vt:lpstr>
      <vt:lpstr>Look at your numbers and explain to your partner what they reveal to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Revised Syllabus</dc:title>
  <dc:creator>Ester Flaim</dc:creator>
  <cp:lastModifiedBy>Haidar ALruwayjih</cp:lastModifiedBy>
  <cp:revision>13</cp:revision>
  <dcterms:created xsi:type="dcterms:W3CDTF">2017-11-28T13:05:56Z</dcterms:created>
  <dcterms:modified xsi:type="dcterms:W3CDTF">2017-12-01T22:33:03Z</dcterms:modified>
</cp:coreProperties>
</file>